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4" r:id="rId2"/>
  </p:sldMasterIdLst>
  <p:notesMasterIdLst>
    <p:notesMasterId r:id="rId9"/>
  </p:notesMasterIdLst>
  <p:sldIdLst>
    <p:sldId id="283" r:id="rId3"/>
    <p:sldId id="258" r:id="rId4"/>
    <p:sldId id="279" r:id="rId5"/>
    <p:sldId id="294" r:id="rId6"/>
    <p:sldId id="280" r:id="rId7"/>
    <p:sldId id="269" r:id="rId8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9pPr>
  </p:defaultTextStyle>
  <p:extLst>
    <p:ext uri="{521415D9-36F7-43E2-AB2F-B90AF26B5E84}">
      <p14:sectionLst xmlns:p14="http://schemas.microsoft.com/office/powerpoint/2010/main">
        <p14:section name="First Pages (Use One of Them)" id="{0EE18CEC-4382-4D90-B94A-E7BDD11DB22C}">
          <p14:sldIdLst>
            <p14:sldId id="283"/>
            <p14:sldId id="258"/>
            <p14:sldId id="279"/>
            <p14:sldId id="294"/>
            <p14:sldId id="280"/>
            <p14:sldId id="269"/>
          </p14:sldIdLst>
        </p14:section>
        <p14:section name="Last Page" id="{FD1A4608-DFFF-41D5-988E-150702A193A4}">
          <p14:sldIdLst/>
        </p14:section>
        <p14:section name="Main Pages - Variant 1 (Prioritize this)" id="{A5DF274E-FB03-4DC8-9230-8FE489A6CFDF}">
          <p14:sldIdLst/>
        </p14:section>
        <p14:section name="Main Pages - Variant 2" id="{51581A7E-BA4C-4349-9209-78E00CB11806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4996CBB-5381-AEEA-2E6F-E20D59549F41}" name="Eka Gvinjilia" initials="EG" userId="S::e.gvinjilia@pmcginternational.com::c63973bb-417c-46ac-a2bf-1ac501b16748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6245"/>
    <a:srgbClr val="4B3B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B2F8E0C-51DA-4498-8697-6E44C62D8BDA}" v="15" dt="2025-11-20T13:22:52.027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443" autoAdjust="0"/>
    <p:restoredTop sz="95726" autoAdjust="0"/>
  </p:normalViewPr>
  <p:slideViewPr>
    <p:cSldViewPr snapToGrid="0">
      <p:cViewPr varScale="1">
        <p:scale>
          <a:sx n="40" d="100"/>
          <a:sy n="40" d="100"/>
        </p:scale>
        <p:origin x="552" y="3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microsoft.com/office/2018/10/relationships/authors" Target="authors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49" name="Shape 14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Bowl with salmon cakes, salad and houmous"/>
          <p:cNvSpPr>
            <a:spLocks noGrp="1"/>
          </p:cNvSpPr>
          <p:nvPr>
            <p:ph type="pic" idx="21"/>
          </p:nvPr>
        </p:nvSpPr>
        <p:spPr>
          <a:xfrm>
            <a:off x="10972800" y="-203200"/>
            <a:ext cx="12144837" cy="14135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3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r>
              <a:t>Slide Title</a:t>
            </a:r>
          </a:p>
        </p:txBody>
      </p:sp>
      <p:sp>
        <p:nvSpPr>
          <p:cNvPr id="3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Slide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Attribu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2430025" y="10675453"/>
            <a:ext cx="202000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Attribution</a:t>
            </a:r>
          </a:p>
        </p:txBody>
      </p:sp>
      <p:sp>
        <p:nvSpPr>
          <p:cNvPr id="116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/>
          <a:lstStyle>
            <a:lvl1pPr marL="638923" indent="-4699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638923" indent="-127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638923" indent="4445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638923" indent="9017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638923" indent="13589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“Notable Quote”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Bowl of salad with fried rice, boiled eggs and chopsticks"/>
          <p:cNvSpPr>
            <a:spLocks noGrp="1"/>
          </p:cNvSpPr>
          <p:nvPr>
            <p:ph type="pic" sz="quarter" idx="21"/>
          </p:nvPr>
        </p:nvSpPr>
        <p:spPr>
          <a:xfrm>
            <a:off x="15760700" y="1016000"/>
            <a:ext cx="7439099" cy="594967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5" name="Bowl with salmon cakes, salad and houmous "/>
          <p:cNvSpPr>
            <a:spLocks noGrp="1"/>
          </p:cNvSpPr>
          <p:nvPr>
            <p:ph type="pic" sz="half" idx="22"/>
          </p:nvPr>
        </p:nvSpPr>
        <p:spPr>
          <a:xfrm>
            <a:off x="13500100" y="3978275"/>
            <a:ext cx="10439400" cy="1215018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6" name="Bowl of pappardelle pasta with parsley butter, roasted hazelnuts and shaved parmesan cheese"/>
          <p:cNvSpPr>
            <a:spLocks noGrp="1"/>
          </p:cNvSpPr>
          <p:nvPr>
            <p:ph type="pic" idx="23"/>
          </p:nvPr>
        </p:nvSpPr>
        <p:spPr>
          <a:xfrm>
            <a:off x="-139700" y="495300"/>
            <a:ext cx="16611600" cy="124587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bowl of salad with fried rice, boiled eggs and chopsticks"/>
          <p:cNvSpPr>
            <a:spLocks noGrp="1"/>
          </p:cNvSpPr>
          <p:nvPr>
            <p:ph type="pic" idx="21"/>
          </p:nvPr>
        </p:nvSpPr>
        <p:spPr>
          <a:xfrm>
            <a:off x="-1333500" y="-5524500"/>
            <a:ext cx="27051000" cy="21640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3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1340" y="11859862"/>
            <a:ext cx="21971003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Author and Date</a:t>
            </a:r>
          </a:p>
        </p:txBody>
      </p:sp>
      <p:sp>
        <p:nvSpPr>
          <p:cNvPr id="1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z="11600" spc="-232"/>
            </a:lvl1pPr>
          </a:lstStyle>
          <a:p>
            <a:r>
              <a:rPr dirty="0"/>
              <a:t>Presentation Title</a:t>
            </a:r>
          </a:p>
        </p:txBody>
      </p:sp>
      <p:sp>
        <p:nvSpPr>
          <p:cNvPr id="13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1342" y="7223190"/>
            <a:ext cx="21971001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rPr dirty="0"/>
              <a:t>Presentation Subtitle</a:t>
            </a:r>
          </a:p>
          <a:p>
            <a:pPr lvl="1"/>
            <a:endParaRPr dirty="0"/>
          </a:p>
          <a:p>
            <a:pPr lvl="2"/>
            <a:endParaRPr dirty="0"/>
          </a:p>
          <a:p>
            <a:pPr lvl="3"/>
            <a:endParaRPr dirty="0"/>
          </a:p>
          <a:p>
            <a:pPr lvl="4"/>
            <a:endParaRPr dirty="0"/>
          </a:p>
        </p:txBody>
      </p:sp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18000419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vocados and limes"/>
          <p:cNvSpPr>
            <a:spLocks noGrp="1"/>
          </p:cNvSpPr>
          <p:nvPr>
            <p:ph type="pic" idx="21"/>
          </p:nvPr>
        </p:nvSpPr>
        <p:spPr>
          <a:xfrm>
            <a:off x="-1155700" y="-1295400"/>
            <a:ext cx="26746200" cy="160189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z="11600" spc="-232"/>
            </a:lvl1pPr>
          </a:lstStyle>
          <a:p>
            <a:r>
              <a:t>Presentation Title</a:t>
            </a:r>
          </a:p>
        </p:txBody>
      </p:sp>
      <p:sp>
        <p:nvSpPr>
          <p:cNvPr id="23" name="Author and Date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Author and Date</a:t>
            </a:r>
          </a:p>
        </p:txBody>
      </p:sp>
      <p:sp>
        <p:nvSpPr>
          <p:cNvPr id="2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11609910"/>
            <a:ext cx="21971000" cy="1116952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2714355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Bowl with salmon cakes, salad and houmous"/>
          <p:cNvSpPr>
            <a:spLocks noGrp="1"/>
          </p:cNvSpPr>
          <p:nvPr>
            <p:ph type="pic" idx="21"/>
          </p:nvPr>
        </p:nvSpPr>
        <p:spPr>
          <a:xfrm>
            <a:off x="10972800" y="-203200"/>
            <a:ext cx="12144837" cy="14135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3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r>
              <a:t>Slide Title</a:t>
            </a:r>
          </a:p>
        </p:txBody>
      </p:sp>
      <p:sp>
        <p:nvSpPr>
          <p:cNvPr id="3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Slide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00307374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43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Slide Subtitle</a:t>
            </a:r>
          </a:p>
        </p:txBody>
      </p:sp>
      <p:sp>
        <p:nvSpPr>
          <p:cNvPr id="44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64042111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11954211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Slide Subtitle</a:t>
            </a:r>
          </a:p>
        </p:txBody>
      </p:sp>
      <p:sp>
        <p:nvSpPr>
          <p:cNvPr id="61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2" name="Bowl of pappardelle pasta with parsley butter, roasted hazelnuts and shaved parmesan cheese"/>
          <p:cNvSpPr>
            <a:spLocks noGrp="1"/>
          </p:cNvSpPr>
          <p:nvPr>
            <p:ph type="pic" idx="22"/>
          </p:nvPr>
        </p:nvSpPr>
        <p:spPr>
          <a:xfrm>
            <a:off x="12192000" y="-407266"/>
            <a:ext cx="10916874" cy="1455583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3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6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5590182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43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Slide Subtitle</a:t>
            </a:r>
          </a:p>
        </p:txBody>
      </p:sp>
      <p:sp>
        <p:nvSpPr>
          <p:cNvPr id="44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ection Title"/>
          <p:cNvSpPr txBox="1">
            <a:spLocks noGrp="1"/>
          </p:cNvSpPr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z="11600" b="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Section Title</a:t>
            </a:r>
          </a:p>
        </p:txBody>
      </p:sp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93399456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4949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80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Slide Subtitle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03301162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Agenda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5100"/>
          </a:xfrm>
          <a:prstGeom prst="rect">
            <a:avLst/>
          </a:prstGeom>
        </p:spPr>
        <p:txBody>
          <a:bodyPr/>
          <a:lstStyle/>
          <a:p>
            <a:r>
              <a:t>Agenda Title</a:t>
            </a:r>
          </a:p>
        </p:txBody>
      </p:sp>
      <p:sp>
        <p:nvSpPr>
          <p:cNvPr id="89" name="Agenda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Agenda Subtitle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5pPr>
          </a:lstStyle>
          <a:p>
            <a:r>
              <a:t>Agenda Topics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50634090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Statement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60499442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1075927"/>
            <a:ext cx="21971000" cy="724158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5pPr>
          </a:lstStyle>
          <a:p>
            <a:r>
              <a:t>100%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07" name="Fact informa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Fact information</a:t>
            </a:r>
          </a:p>
        </p:txBody>
      </p:sp>
      <p:sp>
        <p:nvSpPr>
          <p:cNvPr id="1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12741625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Attribu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2430025" y="10675453"/>
            <a:ext cx="202000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Attribution</a:t>
            </a:r>
          </a:p>
        </p:txBody>
      </p:sp>
      <p:sp>
        <p:nvSpPr>
          <p:cNvPr id="116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/>
          <a:lstStyle>
            <a:lvl1pPr marL="638923" indent="-4699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638923" indent="-127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638923" indent="4445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638923" indent="9017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638923" indent="13589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“Notable Quote”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81084049"/>
      </p:ext>
    </p:extLst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Bowl of salad with fried rice, boiled eggs and chopsticks"/>
          <p:cNvSpPr>
            <a:spLocks noGrp="1"/>
          </p:cNvSpPr>
          <p:nvPr>
            <p:ph type="pic" sz="quarter" idx="21"/>
          </p:nvPr>
        </p:nvSpPr>
        <p:spPr>
          <a:xfrm>
            <a:off x="15760700" y="1016000"/>
            <a:ext cx="7439099" cy="594967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5" name="Bowl with salmon cakes, salad and houmous "/>
          <p:cNvSpPr>
            <a:spLocks noGrp="1"/>
          </p:cNvSpPr>
          <p:nvPr>
            <p:ph type="pic" sz="half" idx="22"/>
          </p:nvPr>
        </p:nvSpPr>
        <p:spPr>
          <a:xfrm>
            <a:off x="13500100" y="3978275"/>
            <a:ext cx="10439400" cy="1215018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6" name="Bowl of pappardelle pasta with parsley butter, roasted hazelnuts and shaved parmesan cheese"/>
          <p:cNvSpPr>
            <a:spLocks noGrp="1"/>
          </p:cNvSpPr>
          <p:nvPr>
            <p:ph type="pic" idx="23"/>
          </p:nvPr>
        </p:nvSpPr>
        <p:spPr>
          <a:xfrm>
            <a:off x="-139700" y="495300"/>
            <a:ext cx="16611600" cy="124587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60247022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bowl of salad with fried rice, boiled eggs and chopsticks"/>
          <p:cNvSpPr>
            <a:spLocks noGrp="1"/>
          </p:cNvSpPr>
          <p:nvPr>
            <p:ph type="pic" idx="21"/>
          </p:nvPr>
        </p:nvSpPr>
        <p:spPr>
          <a:xfrm>
            <a:off x="-1333500" y="-5524500"/>
            <a:ext cx="27051000" cy="21640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3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71147432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71805204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Slide Subtitle</a:t>
            </a:r>
          </a:p>
        </p:txBody>
      </p:sp>
      <p:sp>
        <p:nvSpPr>
          <p:cNvPr id="61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2" name="Bowl of pappardelle pasta with parsley butter, roasted hazelnuts and shaved parmesan cheese"/>
          <p:cNvSpPr>
            <a:spLocks noGrp="1"/>
          </p:cNvSpPr>
          <p:nvPr>
            <p:ph type="pic" idx="22"/>
          </p:nvPr>
        </p:nvSpPr>
        <p:spPr>
          <a:xfrm>
            <a:off x="12192000" y="-407266"/>
            <a:ext cx="10916874" cy="1455583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3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6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ection Title"/>
          <p:cNvSpPr txBox="1">
            <a:spLocks noGrp="1"/>
          </p:cNvSpPr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z="11600" b="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Section Title</a:t>
            </a:r>
          </a:p>
        </p:txBody>
      </p:sp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4949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80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Slide Subtitle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Agenda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5100"/>
          </a:xfrm>
          <a:prstGeom prst="rect">
            <a:avLst/>
          </a:prstGeom>
        </p:spPr>
        <p:txBody>
          <a:bodyPr/>
          <a:lstStyle/>
          <a:p>
            <a:r>
              <a:t>Agenda Title</a:t>
            </a:r>
          </a:p>
        </p:txBody>
      </p:sp>
      <p:sp>
        <p:nvSpPr>
          <p:cNvPr id="89" name="Agenda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Agenda Subtitle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5pPr>
          </a:lstStyle>
          <a:p>
            <a:r>
              <a:t>Agenda Topics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Statement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1075927"/>
            <a:ext cx="21971000" cy="724158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5pPr>
          </a:lstStyle>
          <a:p>
            <a:r>
              <a:t>100%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07" name="Fact informa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Fact information</a:t>
            </a:r>
          </a:p>
        </p:txBody>
      </p:sp>
      <p:sp>
        <p:nvSpPr>
          <p:cNvPr id="1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Title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8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</p:sldLayoutIdLst>
  <p:transition spd="med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Title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8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29239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</p:sldLayoutIdLst>
  <p:transition spd="med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EE9AF385-A27B-138D-0B68-34210E722993}"/>
              </a:ext>
            </a:extLst>
          </p:cNvPr>
          <p:cNvSpPr/>
          <p:nvPr/>
        </p:nvSpPr>
        <p:spPr>
          <a:xfrm>
            <a:off x="0" y="1248240"/>
            <a:ext cx="24384000" cy="2513269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About Company">
            <a:extLst>
              <a:ext uri="{FF2B5EF4-FFF2-40B4-BE49-F238E27FC236}">
                <a16:creationId xmlns:a16="http://schemas.microsoft.com/office/drawing/2014/main" id="{43A11EC2-A1BC-F743-8621-B060A8229841}"/>
              </a:ext>
            </a:extLst>
          </p:cNvPr>
          <p:cNvSpPr txBox="1"/>
          <p:nvPr/>
        </p:nvSpPr>
        <p:spPr>
          <a:xfrm>
            <a:off x="1118391" y="7772980"/>
            <a:ext cx="12407109" cy="144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 fontScale="85000" lnSpcReduction="20000"/>
          </a:bodyPr>
          <a:lstStyle>
            <a:lvl1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6200" b="1">
                <a:solidFill>
                  <a:srgbClr val="EDEEF0"/>
                </a:solidFill>
                <a:latin typeface="Obvia"/>
                <a:ea typeface="Obvia"/>
                <a:cs typeface="Obvia"/>
                <a:sym typeface="Obvia Light"/>
              </a:defRPr>
            </a:lvl1pPr>
          </a:lstStyle>
          <a:p>
            <a:pPr>
              <a:defRPr/>
            </a:pPr>
            <a:r>
              <a:rPr kumimoji="0" lang="en-US" sz="6200" b="1" i="0" u="none" strike="noStrike" kern="0" cap="none" spc="0" normalizeH="0" baseline="0" noProof="0" dirty="0" err="1">
                <a:ln>
                  <a:noFill/>
                </a:ln>
                <a:solidFill>
                  <a:srgbClr val="EDEEF0"/>
                </a:solidFill>
                <a:effectLst/>
                <a:uLnTx/>
                <a:uFillTx/>
                <a:latin typeface="Obvia" panose="02000506030000020004" pitchFamily="2" charset="77"/>
                <a:sym typeface="Obvia Light"/>
              </a:rPr>
              <a:t>Greennovation</a:t>
            </a:r>
            <a:r>
              <a:rPr kumimoji="0" lang="en-US" sz="6200" b="1" i="0" u="none" strike="noStrike" kern="0" cap="none" spc="0" normalizeH="0" baseline="0" noProof="0" dirty="0">
                <a:ln>
                  <a:noFill/>
                </a:ln>
                <a:solidFill>
                  <a:srgbClr val="EDEEF0"/>
                </a:solidFill>
                <a:effectLst/>
                <a:uLnTx/>
                <a:uFillTx/>
                <a:latin typeface="Obvia" panose="02000506030000020004" pitchFamily="2" charset="77"/>
                <a:sym typeface="Obvia Light"/>
              </a:rPr>
              <a:t> </a:t>
            </a:r>
            <a:r>
              <a:rPr kumimoji="0" lang="ka-GE" sz="6200" b="1" i="0" u="none" strike="noStrike" kern="0" cap="none" spc="0" normalizeH="0" baseline="0" noProof="0" dirty="0">
                <a:ln>
                  <a:noFill/>
                </a:ln>
                <a:solidFill>
                  <a:srgbClr val="EDEEF0"/>
                </a:solidFill>
                <a:effectLst/>
                <a:uLnTx/>
                <a:uFillTx/>
                <a:latin typeface="Obvia" panose="02000506030000020004" pitchFamily="2" charset="77"/>
                <a:sym typeface="Obvia Light"/>
              </a:rPr>
              <a:t>აქსელერაციის პროგრამა</a:t>
            </a:r>
            <a:endParaRPr lang="en-US" dirty="0"/>
          </a:p>
          <a:p>
            <a:pPr marL="0" marR="0" lvl="0" indent="0" algn="l" defTabSz="127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/>
            </a:pPr>
            <a:r>
              <a:rPr kumimoji="0" lang="en-GB" sz="6200" b="1" i="0" u="none" strike="noStrike" kern="0" cap="none" spc="0" normalizeH="0" baseline="0" noProof="0" dirty="0">
                <a:ln>
                  <a:noFill/>
                </a:ln>
                <a:solidFill>
                  <a:srgbClr val="EDEEF0"/>
                </a:solidFill>
                <a:effectLst/>
                <a:uLnTx/>
                <a:uFillTx/>
                <a:latin typeface="Obvia" panose="02000506030000020004" pitchFamily="2" charset="77"/>
                <a:sym typeface="Obvia Light"/>
              </a:rPr>
              <a:t> </a:t>
            </a:r>
          </a:p>
        </p:txBody>
      </p:sp>
      <p:sp>
        <p:nvSpPr>
          <p:cNvPr id="13" name="About Company">
            <a:extLst>
              <a:ext uri="{FF2B5EF4-FFF2-40B4-BE49-F238E27FC236}">
                <a16:creationId xmlns:a16="http://schemas.microsoft.com/office/drawing/2014/main" id="{D6AA400B-D754-44AD-7E9E-558E70F6AA71}"/>
              </a:ext>
            </a:extLst>
          </p:cNvPr>
          <p:cNvSpPr txBox="1"/>
          <p:nvPr/>
        </p:nvSpPr>
        <p:spPr>
          <a:xfrm>
            <a:off x="1308891" y="10667970"/>
            <a:ext cx="7553137" cy="602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>
            <a:lvl1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6200" b="1">
                <a:solidFill>
                  <a:srgbClr val="EDEEF0"/>
                </a:solidFill>
                <a:latin typeface="Obvia"/>
                <a:ea typeface="Obvia"/>
                <a:cs typeface="Obvia"/>
                <a:sym typeface="Obvia Light"/>
              </a:defRPr>
            </a:lvl1pPr>
          </a:lstStyle>
          <a:p>
            <a:pPr marL="0" marR="0" lvl="0" indent="0" algn="l" defTabSz="127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/>
            </a:pPr>
            <a:r>
              <a:rPr kumimoji="0" lang="ka-GE" sz="3200" b="0" i="0" u="none" strike="noStrike" kern="0" cap="none" spc="0" normalizeH="0" baseline="0" noProof="0" dirty="0">
                <a:ln>
                  <a:noFill/>
                </a:ln>
                <a:solidFill>
                  <a:srgbClr val="EDEEF0"/>
                </a:solidFill>
                <a:effectLst/>
                <a:uLnTx/>
                <a:uFillTx/>
                <a:latin typeface="Obvia" panose="02000506030000020004" pitchFamily="2" charset="77"/>
                <a:sym typeface="Obvia Light"/>
              </a:rPr>
              <a:t>25</a:t>
            </a:r>
            <a:r>
              <a:rPr kumimoji="0" lang="en-GB" sz="3200" b="0" i="0" u="none" strike="noStrike" kern="0" cap="none" spc="0" normalizeH="0" baseline="0" noProof="0" dirty="0">
                <a:ln>
                  <a:noFill/>
                </a:ln>
                <a:solidFill>
                  <a:srgbClr val="EDEEF0"/>
                </a:solidFill>
                <a:effectLst/>
                <a:uLnTx/>
                <a:uFillTx/>
                <a:latin typeface="Obvia" panose="02000506030000020004" pitchFamily="2" charset="77"/>
                <a:sym typeface="Obvia Light"/>
              </a:rPr>
              <a:t>/</a:t>
            </a:r>
            <a:r>
              <a:rPr kumimoji="0" lang="ka-GE" sz="3200" b="0" i="0" u="none" strike="noStrike" kern="0" cap="none" spc="0" normalizeH="0" baseline="0" noProof="0" dirty="0">
                <a:ln>
                  <a:noFill/>
                </a:ln>
                <a:solidFill>
                  <a:srgbClr val="EDEEF0"/>
                </a:solidFill>
                <a:effectLst/>
                <a:uLnTx/>
                <a:uFillTx/>
                <a:latin typeface="Obvia" panose="02000506030000020004" pitchFamily="2" charset="77"/>
                <a:sym typeface="Obvia Light"/>
              </a:rPr>
              <a:t>11</a:t>
            </a:r>
            <a:r>
              <a:rPr kumimoji="0" lang="en-GB" sz="3200" b="0" i="0" u="none" strike="noStrike" kern="0" cap="none" spc="0" normalizeH="0" baseline="0" noProof="0" dirty="0">
                <a:ln>
                  <a:noFill/>
                </a:ln>
                <a:solidFill>
                  <a:srgbClr val="EDEEF0"/>
                </a:solidFill>
                <a:effectLst/>
                <a:uLnTx/>
                <a:uFillTx/>
                <a:latin typeface="Obvia" panose="02000506030000020004" pitchFamily="2" charset="77"/>
                <a:sym typeface="Obvia Light"/>
              </a:rPr>
              <a:t>/2025</a:t>
            </a:r>
            <a:endParaRPr kumimoji="0" sz="3200" b="0" i="0" u="none" strike="noStrike" kern="0" cap="none" spc="0" normalizeH="0" baseline="0" noProof="0" dirty="0">
              <a:ln>
                <a:noFill/>
              </a:ln>
              <a:solidFill>
                <a:srgbClr val="EDEEF0"/>
              </a:solidFill>
              <a:effectLst/>
              <a:uLnTx/>
              <a:uFillTx/>
              <a:latin typeface="Obvia" panose="02000506030000020004" pitchFamily="2" charset="77"/>
              <a:sym typeface="Obvia Light"/>
            </a:endParaRPr>
          </a:p>
        </p:txBody>
      </p:sp>
      <p:sp>
        <p:nvSpPr>
          <p:cNvPr id="14" name="About Company">
            <a:extLst>
              <a:ext uri="{FF2B5EF4-FFF2-40B4-BE49-F238E27FC236}">
                <a16:creationId xmlns:a16="http://schemas.microsoft.com/office/drawing/2014/main" id="{F56DA750-6227-02D8-E3EC-DA1232DA0E03}"/>
              </a:ext>
            </a:extLst>
          </p:cNvPr>
          <p:cNvSpPr txBox="1"/>
          <p:nvPr/>
        </p:nvSpPr>
        <p:spPr>
          <a:xfrm>
            <a:off x="1308891" y="10115077"/>
            <a:ext cx="6155165" cy="11057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>
            <a:lvl1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6200" b="1">
                <a:solidFill>
                  <a:srgbClr val="EDEEF0"/>
                </a:solidFill>
                <a:latin typeface="Obvia"/>
                <a:ea typeface="Obvia"/>
                <a:cs typeface="Obvia"/>
                <a:sym typeface="Obvia Light"/>
              </a:defRPr>
            </a:lvl1pPr>
          </a:lstStyle>
          <a:p>
            <a:pPr marL="0" marR="0" lvl="0" indent="0" algn="l" defTabSz="127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/>
            </a:pPr>
            <a:r>
              <a:rPr kumimoji="0" lang="en-GB" sz="3200" b="0" i="0" u="none" strike="noStrike" kern="0" cap="none" spc="0" normalizeH="0" baseline="0" noProof="0" dirty="0">
                <a:ln>
                  <a:noFill/>
                </a:ln>
                <a:solidFill>
                  <a:srgbClr val="EDEEF0"/>
                </a:solidFill>
                <a:effectLst/>
                <a:uLnTx/>
                <a:uFillTx/>
                <a:latin typeface="Obvia" panose="02000506030000020004" pitchFamily="2" charset="77"/>
                <a:sym typeface="Obvia Light"/>
              </a:rPr>
              <a:t>PMC</a:t>
            </a:r>
            <a:r>
              <a:rPr kumimoji="0" lang="ka-GE" sz="3200" b="0" i="0" u="none" strike="noStrike" kern="0" cap="none" spc="0" normalizeH="0" baseline="0" noProof="0" dirty="0">
                <a:ln>
                  <a:noFill/>
                </a:ln>
                <a:solidFill>
                  <a:srgbClr val="EDEEF0"/>
                </a:solidFill>
                <a:effectLst/>
                <a:uLnTx/>
                <a:uFillTx/>
                <a:latin typeface="Obvia" panose="02000506030000020004" pitchFamily="2" charset="77"/>
                <a:sym typeface="Obvia Light"/>
              </a:rPr>
              <a:t> </a:t>
            </a:r>
            <a:r>
              <a:rPr lang="en-US" sz="3200" b="0" dirty="0">
                <a:latin typeface="Obvia" panose="02000506030000020004" pitchFamily="2" charset="77"/>
              </a:rPr>
              <a:t>Research</a:t>
            </a:r>
            <a:endParaRPr kumimoji="0" sz="3200" b="0" i="0" u="none" strike="noStrike" kern="0" cap="none" spc="0" normalizeH="0" baseline="0" noProof="0" dirty="0">
              <a:ln>
                <a:noFill/>
              </a:ln>
              <a:solidFill>
                <a:srgbClr val="EDEEF0"/>
              </a:solidFill>
              <a:effectLst/>
              <a:uLnTx/>
              <a:uFillTx/>
              <a:latin typeface="Obvia" panose="02000506030000020004" pitchFamily="2" charset="77"/>
              <a:sym typeface="Obvia Light"/>
            </a:endParaRPr>
          </a:p>
        </p:txBody>
      </p:sp>
      <p:sp>
        <p:nvSpPr>
          <p:cNvPr id="15" name="Line">
            <a:extLst>
              <a:ext uri="{FF2B5EF4-FFF2-40B4-BE49-F238E27FC236}">
                <a16:creationId xmlns:a16="http://schemas.microsoft.com/office/drawing/2014/main" id="{8E4321F7-E6CF-4747-3006-B1741B2BAE90}"/>
              </a:ext>
            </a:extLst>
          </p:cNvPr>
          <p:cNvSpPr/>
          <p:nvPr/>
        </p:nvSpPr>
        <p:spPr>
          <a:xfrm>
            <a:off x="1308891" y="8879374"/>
            <a:ext cx="8005230" cy="0"/>
          </a:xfrm>
          <a:prstGeom prst="line">
            <a:avLst/>
          </a:prstGeom>
          <a:ln w="25400">
            <a:solidFill>
              <a:srgbClr val="F06245"/>
            </a:solidFill>
            <a:miter lim="400000"/>
          </a:ln>
        </p:spPr>
        <p:txBody>
          <a:bodyPr lIns="50800" tIns="50800" rIns="50800" bIns="50800" anchor="ctr"/>
          <a:lstStyle/>
          <a:p>
            <a:pPr marL="0" marR="0" lvl="0" indent="0" algn="ctr" defTabSz="2438338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0" cap="none" spc="0" normalizeH="0" baseline="0" noProof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Helvetica Neue"/>
              <a:sym typeface="Helvetica Neue"/>
            </a:endParaRPr>
          </a:p>
        </p:txBody>
      </p:sp>
      <p:pic>
        <p:nvPicPr>
          <p:cNvPr id="8" name="Picture 7" descr="Red text on a white background&#10;&#10;AI-generated content may be incorrect.">
            <a:extLst>
              <a:ext uri="{FF2B5EF4-FFF2-40B4-BE49-F238E27FC236}">
                <a16:creationId xmlns:a16="http://schemas.microsoft.com/office/drawing/2014/main" id="{E0132873-F767-90D2-3E4D-5E76882DCE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391" y="1842131"/>
            <a:ext cx="5825372" cy="1306011"/>
          </a:xfrm>
          <a:prstGeom prst="rect">
            <a:avLst/>
          </a:prstGeom>
        </p:spPr>
      </p:pic>
      <p:pic>
        <p:nvPicPr>
          <p:cNvPr id="10" name="Picture 9" descr="A close-up of a logo&#10;&#10;AI-generated content may be incorrect.">
            <a:extLst>
              <a:ext uri="{FF2B5EF4-FFF2-40B4-BE49-F238E27FC236}">
                <a16:creationId xmlns:a16="http://schemas.microsoft.com/office/drawing/2014/main" id="{73F56C78-2201-2870-84A0-87B3CF4B0A6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1526" y="1621001"/>
            <a:ext cx="3927948" cy="1767743"/>
          </a:xfrm>
          <a:prstGeom prst="rect">
            <a:avLst/>
          </a:prstGeom>
        </p:spPr>
      </p:pic>
      <p:pic>
        <p:nvPicPr>
          <p:cNvPr id="4" name="Picture 3" descr="A blue square with white text and a logo&#10;&#10;AI-generated content may be incorrect.">
            <a:extLst>
              <a:ext uri="{FF2B5EF4-FFF2-40B4-BE49-F238E27FC236}">
                <a16:creationId xmlns:a16="http://schemas.microsoft.com/office/drawing/2014/main" id="{BADE2309-F16B-2911-CDF4-8FBC7DC2644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1072" y="1473833"/>
            <a:ext cx="997527" cy="2062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55697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">
            <a:extLst>
              <a:ext uri="{FF2B5EF4-FFF2-40B4-BE49-F238E27FC236}">
                <a16:creationId xmlns:a16="http://schemas.microsoft.com/office/drawing/2014/main" id="{3867F0D0-5A03-6A72-B795-E65BACE1E9E0}"/>
              </a:ext>
            </a:extLst>
          </p:cNvPr>
          <p:cNvSpPr txBox="1">
            <a:spLocks/>
          </p:cNvSpPr>
          <p:nvPr/>
        </p:nvSpPr>
        <p:spPr>
          <a:xfrm>
            <a:off x="23419057" y="12239686"/>
            <a:ext cx="849779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b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EDEEF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1pPr>
            <a:lvl2pPr marL="0" marR="0" indent="4572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2pPr>
            <a:lvl3pPr marL="0" marR="0" indent="9144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3pPr>
            <a:lvl4pPr marL="0" marR="0" indent="13716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4pPr>
            <a:lvl5pPr marL="0" marR="0" indent="18288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5pPr>
            <a:lvl6pPr marL="0" marR="0" indent="22860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0" marR="0" indent="27432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0" marR="0" indent="32004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0" marR="0" indent="36576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fld id="{86CB4B4D-7CA3-9044-876B-883B54F8677D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Mission">
            <a:extLst>
              <a:ext uri="{FF2B5EF4-FFF2-40B4-BE49-F238E27FC236}">
                <a16:creationId xmlns:a16="http://schemas.microsoft.com/office/drawing/2014/main" id="{1A2ED780-7FCB-5B0F-261B-760273ADA480}"/>
              </a:ext>
            </a:extLst>
          </p:cNvPr>
          <p:cNvSpPr txBox="1"/>
          <p:nvPr/>
        </p:nvSpPr>
        <p:spPr>
          <a:xfrm>
            <a:off x="886195" y="713024"/>
            <a:ext cx="16935979" cy="23069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algn="r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6200" b="1">
                <a:solidFill>
                  <a:srgbClr val="DF6B4F"/>
                </a:solidFill>
                <a:latin typeface="Obvia"/>
                <a:ea typeface="Obvia"/>
                <a:cs typeface="Obvia"/>
                <a:sym typeface="Obvia Light"/>
              </a:defRPr>
            </a:lvl1pPr>
          </a:lstStyle>
          <a:p>
            <a:pPr algn="l"/>
            <a:r>
              <a:rPr lang="ka-GE" dirty="0">
                <a:solidFill>
                  <a:srgbClr val="4B3B69"/>
                </a:solidFill>
                <a:latin typeface="Obvia" panose="02000506030000020004" pitchFamily="2" charset="77"/>
              </a:rPr>
              <a:t>პროგრამის შესახებ</a:t>
            </a:r>
            <a:endParaRPr lang="en-US" dirty="0">
              <a:solidFill>
                <a:srgbClr val="4B3B69"/>
              </a:solidFill>
              <a:latin typeface="Obvia" panose="02000506030000020004" pitchFamily="2" charset="77"/>
            </a:endParaRPr>
          </a:p>
        </p:txBody>
      </p:sp>
      <p:sp>
        <p:nvSpPr>
          <p:cNvPr id="6" name="Aspiring to lead the path of transformation, we guide our partners’ ambitions of achieving progress towards greater resilience, liberty, and success.…">
            <a:extLst>
              <a:ext uri="{FF2B5EF4-FFF2-40B4-BE49-F238E27FC236}">
                <a16:creationId xmlns:a16="http://schemas.microsoft.com/office/drawing/2014/main" id="{53831A5F-4B2F-2366-2190-9665981F6D07}"/>
              </a:ext>
            </a:extLst>
          </p:cNvPr>
          <p:cNvSpPr txBox="1"/>
          <p:nvPr/>
        </p:nvSpPr>
        <p:spPr>
          <a:xfrm>
            <a:off x="581395" y="2298898"/>
            <a:ext cx="21969674" cy="92915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 fontScale="92500"/>
          </a:bodyPr>
          <a:lstStyle/>
          <a:p>
            <a:pPr marL="57150" lvl="1" indent="0" algn="just">
              <a:spcBef>
                <a:spcPts val="600"/>
              </a:spcBef>
              <a:spcAft>
                <a:spcPts val="600"/>
              </a:spcAft>
            </a:pPr>
            <a:r>
              <a:rPr lang="ka-GE" sz="3200" b="1" dirty="0">
                <a:solidFill>
                  <a:schemeClr val="tx1">
                    <a:lumMod val="50000"/>
                  </a:schemeClr>
                </a:solidFill>
                <a:latin typeface="Obvia" panose="02000506030000020004"/>
                <a:ea typeface="Calibri" panose="020F0502020204030204" pitchFamily="34" charset="0"/>
                <a:cs typeface="Calibri" panose="020F0502020204030204" pitchFamily="34" charset="0"/>
              </a:rPr>
              <a:t>პროგრამის მიზანი:</a:t>
            </a:r>
          </a:p>
          <a:p>
            <a:pPr marL="514350" lvl="1" indent="-457200" algn="just">
              <a:spcBef>
                <a:spcPts val="600"/>
              </a:spcBef>
              <a:spcAft>
                <a:spcPts val="600"/>
              </a:spcAft>
              <a:buClr>
                <a:srgbClr val="F06245"/>
              </a:buClr>
              <a:buFont typeface="Arial" panose="020B0604020202020204" pitchFamily="34" charset="0"/>
              <a:buChar char="•"/>
            </a:pPr>
            <a:r>
              <a:rPr lang="ka-GE" sz="3200" b="1" dirty="0">
                <a:solidFill>
                  <a:schemeClr val="tx1">
                    <a:lumMod val="50000"/>
                  </a:schemeClr>
                </a:solidFill>
                <a:latin typeface="Obvia" panose="02000506030000020004"/>
                <a:ea typeface="Calibri" panose="020F0502020204030204" pitchFamily="34" charset="0"/>
                <a:cs typeface="Calibri" panose="020F0502020204030204" pitchFamily="34" charset="0"/>
              </a:rPr>
              <a:t>ფოთის და ხობის მუნიციპალიტეტებში </a:t>
            </a:r>
            <a:r>
              <a:rPr lang="ka-GE" sz="3200" dirty="0">
                <a:solidFill>
                  <a:schemeClr val="tx1">
                    <a:lumMod val="50000"/>
                  </a:schemeClr>
                </a:solidFill>
                <a:latin typeface="Obvia" panose="02000506030000020004"/>
                <a:ea typeface="Calibri" panose="020F0502020204030204" pitchFamily="34" charset="0"/>
                <a:cs typeface="Calibri" panose="020F0502020204030204" pitchFamily="34" charset="0"/>
              </a:rPr>
              <a:t>მიკრო, მცირე და საშუალო ზომის საწარმოების გაძლიერება ბიზნესში მდგრადი და ინოვაციური პრაქტიკების დანერგვისთვის</a:t>
            </a:r>
          </a:p>
          <a:p>
            <a:pPr marL="514350" lvl="1" indent="-457200" algn="just">
              <a:spcBef>
                <a:spcPts val="600"/>
              </a:spcBef>
              <a:spcAft>
                <a:spcPts val="600"/>
              </a:spcAft>
              <a:buClr>
                <a:srgbClr val="F06245"/>
              </a:buClr>
              <a:buFont typeface="Arial" panose="020B0604020202020204" pitchFamily="34" charset="0"/>
              <a:buChar char="•"/>
            </a:pPr>
            <a:r>
              <a:rPr lang="ka-GE" sz="3200" dirty="0">
                <a:solidFill>
                  <a:schemeClr val="tx1">
                    <a:lumMod val="50000"/>
                  </a:schemeClr>
                </a:solidFill>
                <a:latin typeface="Obvia" panose="02000506030000020004"/>
                <a:ea typeface="Calibri" panose="020F0502020204030204" pitchFamily="34" charset="0"/>
                <a:cs typeface="Calibri" panose="020F0502020204030204" pitchFamily="34" charset="0"/>
              </a:rPr>
              <a:t>ბიზნესების ხელშეწყობა, მათი მწვანე ან/და ციფრული ტრანსფორმაციისთვის ინოვაციური გეგმების/იდეების განხორციელების გზით</a:t>
            </a:r>
          </a:p>
          <a:p>
            <a:pPr marL="514350" lvl="1" indent="-457200" algn="just">
              <a:spcBef>
                <a:spcPts val="600"/>
              </a:spcBef>
              <a:spcAft>
                <a:spcPts val="600"/>
              </a:spcAft>
              <a:buClr>
                <a:srgbClr val="F06245"/>
              </a:buClr>
              <a:buFont typeface="Arial" panose="020B0604020202020204" pitchFamily="34" charset="0"/>
              <a:buChar char="•"/>
            </a:pPr>
            <a:r>
              <a:rPr lang="ka-GE" sz="3200" dirty="0">
                <a:solidFill>
                  <a:schemeClr val="tx1">
                    <a:lumMod val="50000"/>
                  </a:schemeClr>
                </a:solidFill>
                <a:latin typeface="Obvia" panose="02000506030000020004"/>
                <a:ea typeface="Calibri" panose="020F0502020204030204" pitchFamily="34" charset="0"/>
                <a:cs typeface="Calibri" panose="020F0502020204030204" pitchFamily="34" charset="0"/>
              </a:rPr>
              <a:t>ბიზნესის განვითარების, მწვანე/ციფრული ტრანსფორმაციის შესახებ ბიზნესის ცოდნის გაღრმავება/ტექნიკური მხარდაჭერა</a:t>
            </a:r>
            <a:endParaRPr lang="en-US" sz="3200" dirty="0">
              <a:solidFill>
                <a:schemeClr val="tx1">
                  <a:lumMod val="50000"/>
                </a:schemeClr>
              </a:solidFill>
              <a:latin typeface="Obvia" panose="02000506030000020004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  <a:buClr>
                <a:srgbClr val="F06245"/>
              </a:buClr>
            </a:pPr>
            <a:endParaRPr lang="en-GB" sz="3200" b="1" dirty="0">
              <a:solidFill>
                <a:schemeClr val="tx1">
                  <a:lumMod val="50000"/>
                </a:schemeClr>
              </a:solidFill>
              <a:latin typeface="Obvia" panose="02000506030000020004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ka-GE" sz="3200" b="1" dirty="0">
                <a:solidFill>
                  <a:schemeClr val="tx1">
                    <a:lumMod val="50000"/>
                  </a:schemeClr>
                </a:solidFill>
                <a:latin typeface="Obvia" panose="02000506030000020004"/>
                <a:ea typeface="Calibri" panose="020F0502020204030204" pitchFamily="34" charset="0"/>
                <a:cs typeface="Calibri" panose="020F0502020204030204" pitchFamily="34" charset="0"/>
              </a:rPr>
              <a:t>პროგრამაში მონაწილეობა:</a:t>
            </a:r>
          </a:p>
          <a:p>
            <a:pPr marL="571500" indent="-571500" algn="just">
              <a:spcBef>
                <a:spcPts val="600"/>
              </a:spcBef>
              <a:spcAft>
                <a:spcPts val="600"/>
              </a:spcAft>
              <a:buClr>
                <a:srgbClr val="F06245"/>
              </a:buClr>
              <a:buFont typeface="Arial" panose="020B0604020202020204" pitchFamily="34" charset="0"/>
              <a:buChar char="•"/>
            </a:pPr>
            <a:r>
              <a:rPr lang="ka-GE" sz="3200" dirty="0">
                <a:solidFill>
                  <a:schemeClr val="tx1">
                    <a:lumMod val="50000"/>
                  </a:schemeClr>
                </a:solidFill>
                <a:latin typeface="Obvia" panose="02000506030000020004"/>
                <a:ea typeface="Calibri" panose="020F0502020204030204" pitchFamily="34" charset="0"/>
                <a:cs typeface="Calibri" panose="020F0502020204030204" pitchFamily="34" charset="0"/>
              </a:rPr>
              <a:t>სულ 30 მონაწილე</a:t>
            </a:r>
          </a:p>
          <a:p>
            <a:pPr marL="1200150" lvl="1" indent="-571500" algn="just">
              <a:spcBef>
                <a:spcPts val="600"/>
              </a:spcBef>
              <a:spcAft>
                <a:spcPts val="600"/>
              </a:spcAft>
              <a:buClr>
                <a:srgbClr val="4B3B69"/>
              </a:buClr>
              <a:buFont typeface="Wingdings" panose="05000000000000000000" pitchFamily="2" charset="2"/>
              <a:buChar char="Ø"/>
            </a:pPr>
            <a:r>
              <a:rPr lang="ka-GE" sz="3200" dirty="0">
                <a:solidFill>
                  <a:schemeClr val="tx1">
                    <a:lumMod val="50000"/>
                  </a:schemeClr>
                </a:solidFill>
                <a:latin typeface="Obvia" panose="02000506030000020004"/>
                <a:ea typeface="Calibri" panose="020F0502020204030204" pitchFamily="34" charset="0"/>
                <a:cs typeface="Calibri" panose="020F0502020204030204" pitchFamily="34" charset="0"/>
              </a:rPr>
              <a:t>აქედან, საუკეთესო 10 მიიღებს ფინანსურ მხარდაჭერას</a:t>
            </a:r>
          </a:p>
          <a:p>
            <a:pPr marL="628650" lvl="1" indent="0" algn="just">
              <a:spcBef>
                <a:spcPts val="600"/>
              </a:spcBef>
              <a:spcAft>
                <a:spcPts val="600"/>
              </a:spcAft>
              <a:buClr>
                <a:srgbClr val="4B3B69"/>
              </a:buClr>
            </a:pPr>
            <a:endParaRPr lang="ka-GE" sz="3200" dirty="0">
              <a:solidFill>
                <a:schemeClr val="tx1">
                  <a:lumMod val="50000"/>
                </a:schemeClr>
              </a:solidFill>
              <a:latin typeface="Obvia" panose="02000506030000020004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57150" lvl="1" indent="0" algn="just">
              <a:spcBef>
                <a:spcPts val="600"/>
              </a:spcBef>
              <a:spcAft>
                <a:spcPts val="600"/>
              </a:spcAft>
            </a:pPr>
            <a:r>
              <a:rPr lang="ka-GE" sz="3200" b="1" dirty="0">
                <a:solidFill>
                  <a:schemeClr val="tx1">
                    <a:lumMod val="50000"/>
                  </a:schemeClr>
                </a:solidFill>
                <a:latin typeface="Obvia" panose="02000506030000020004"/>
                <a:ea typeface="Calibri" panose="020F0502020204030204" pitchFamily="34" charset="0"/>
                <a:cs typeface="Calibri" panose="020F0502020204030204" pitchFamily="34" charset="0"/>
              </a:rPr>
              <a:t>პროგრამის სტრუქტურა:</a:t>
            </a:r>
          </a:p>
          <a:p>
            <a:pPr marL="628650" lvl="1" indent="-571500" algn="just">
              <a:spcBef>
                <a:spcPts val="600"/>
              </a:spcBef>
              <a:spcAft>
                <a:spcPts val="600"/>
              </a:spcAft>
              <a:buClr>
                <a:srgbClr val="F06245"/>
              </a:buClr>
              <a:buFont typeface="Arial" panose="020B0604020202020204" pitchFamily="34" charset="0"/>
              <a:buChar char="•"/>
            </a:pPr>
            <a:r>
              <a:rPr lang="ka-GE" sz="3200" dirty="0">
                <a:solidFill>
                  <a:schemeClr val="tx1">
                    <a:lumMod val="50000"/>
                  </a:schemeClr>
                </a:solidFill>
                <a:latin typeface="Obvia" panose="02000506030000020004"/>
                <a:ea typeface="Calibri" panose="020F0502020204030204" pitchFamily="34" charset="0"/>
                <a:cs typeface="Calibri" panose="020F0502020204030204" pitchFamily="34" charset="0"/>
              </a:rPr>
              <a:t>16-კვირიანი აქსელერაციის კურსი - ბიზნეს აქსელერაციის ბაზისები, მწვანე და ციფრული ტრანსფორმაციის საკითხები, მენტორინგი და სხვა</a:t>
            </a:r>
          </a:p>
          <a:p>
            <a:pPr marL="628650" lvl="1" indent="-571500" algn="just">
              <a:spcBef>
                <a:spcPts val="600"/>
              </a:spcBef>
              <a:spcAft>
                <a:spcPts val="600"/>
              </a:spcAft>
              <a:buClr>
                <a:srgbClr val="F06245"/>
              </a:buClr>
              <a:buFont typeface="Arial" panose="020B0604020202020204" pitchFamily="34" charset="0"/>
              <a:buChar char="•"/>
            </a:pPr>
            <a:r>
              <a:rPr lang="ka-GE" sz="3200" dirty="0">
                <a:solidFill>
                  <a:schemeClr val="tx1">
                    <a:lumMod val="50000"/>
                  </a:schemeClr>
                </a:solidFill>
                <a:latin typeface="Obvia" panose="02000506030000020004"/>
                <a:ea typeface="Calibri" panose="020F0502020204030204" pitchFamily="34" charset="0"/>
                <a:cs typeface="Calibri" panose="020F0502020204030204" pitchFamily="34" charset="0"/>
              </a:rPr>
              <a:t>საკონკურსო დღე - 10 გამარჯვებულის შერჩევა, მონაწილეთა მიერ წარდგენილი ბიზნეს გეგმების საფუძველზე</a:t>
            </a:r>
          </a:p>
          <a:p>
            <a:pPr marL="628650" lvl="1" indent="-571500" algn="just">
              <a:spcBef>
                <a:spcPts val="600"/>
              </a:spcBef>
              <a:spcAft>
                <a:spcPts val="600"/>
              </a:spcAft>
              <a:buClr>
                <a:srgbClr val="F06245"/>
              </a:buClr>
              <a:buFont typeface="Arial" panose="020B0604020202020204" pitchFamily="34" charset="0"/>
              <a:buChar char="•"/>
            </a:pPr>
            <a:r>
              <a:rPr lang="ka-GE" sz="3200" dirty="0">
                <a:solidFill>
                  <a:schemeClr val="tx1">
                    <a:lumMod val="50000"/>
                  </a:schemeClr>
                </a:solidFill>
                <a:latin typeface="Obvia" panose="02000506030000020004"/>
                <a:ea typeface="Calibri" panose="020F0502020204030204" pitchFamily="34" charset="0"/>
                <a:cs typeface="Calibri" panose="020F0502020204030204" pitchFamily="34" charset="0"/>
              </a:rPr>
              <a:t>გაცემული თანხების მონიტორინგი - პროექტების განხორციელება</a:t>
            </a:r>
            <a:endParaRPr lang="en-GB" sz="3200" b="1" dirty="0">
              <a:solidFill>
                <a:schemeClr val="tx1">
                  <a:lumMod val="50000"/>
                </a:schemeClr>
              </a:solidFill>
              <a:latin typeface="Obvia" panose="02000506030000020004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Line">
            <a:extLst>
              <a:ext uri="{FF2B5EF4-FFF2-40B4-BE49-F238E27FC236}">
                <a16:creationId xmlns:a16="http://schemas.microsoft.com/office/drawing/2014/main" id="{9E1E3DA7-D9A4-11A4-2BC9-3758F6A77D9A}"/>
              </a:ext>
            </a:extLst>
          </p:cNvPr>
          <p:cNvSpPr/>
          <p:nvPr/>
        </p:nvSpPr>
        <p:spPr>
          <a:xfrm flipV="1">
            <a:off x="886195" y="1828800"/>
            <a:ext cx="16935979" cy="49134"/>
          </a:xfrm>
          <a:prstGeom prst="line">
            <a:avLst/>
          </a:prstGeom>
          <a:ln w="25400">
            <a:solidFill>
              <a:srgbClr val="F06245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AC541A-7C95-9444-5FCF-871A9B3326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">
            <a:extLst>
              <a:ext uri="{FF2B5EF4-FFF2-40B4-BE49-F238E27FC236}">
                <a16:creationId xmlns:a16="http://schemas.microsoft.com/office/drawing/2014/main" id="{AFE5480F-297D-FA4D-F1B1-CB31C18C74DB}"/>
              </a:ext>
            </a:extLst>
          </p:cNvPr>
          <p:cNvSpPr txBox="1">
            <a:spLocks/>
          </p:cNvSpPr>
          <p:nvPr/>
        </p:nvSpPr>
        <p:spPr>
          <a:xfrm>
            <a:off x="23419057" y="12239686"/>
            <a:ext cx="849779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b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EDEEF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1pPr>
            <a:lvl2pPr marL="0" marR="0" indent="4572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2pPr>
            <a:lvl3pPr marL="0" marR="0" indent="9144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3pPr>
            <a:lvl4pPr marL="0" marR="0" indent="13716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4pPr>
            <a:lvl5pPr marL="0" marR="0" indent="18288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5pPr>
            <a:lvl6pPr marL="0" marR="0" indent="22860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0" marR="0" indent="27432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0" marR="0" indent="32004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0" marR="0" indent="36576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fld id="{86CB4B4D-7CA3-9044-876B-883B54F8677D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Mission">
            <a:extLst>
              <a:ext uri="{FF2B5EF4-FFF2-40B4-BE49-F238E27FC236}">
                <a16:creationId xmlns:a16="http://schemas.microsoft.com/office/drawing/2014/main" id="{6F09EF00-3E26-A5E5-66C0-3F9B4B5CAFEE}"/>
              </a:ext>
            </a:extLst>
          </p:cNvPr>
          <p:cNvSpPr txBox="1"/>
          <p:nvPr/>
        </p:nvSpPr>
        <p:spPr>
          <a:xfrm>
            <a:off x="886195" y="713024"/>
            <a:ext cx="16935979" cy="23069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algn="r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6200" b="1">
                <a:solidFill>
                  <a:srgbClr val="DF6B4F"/>
                </a:solidFill>
                <a:latin typeface="Obvia"/>
                <a:ea typeface="Obvia"/>
                <a:cs typeface="Obvia"/>
                <a:sym typeface="Obvia Light"/>
              </a:defRPr>
            </a:lvl1pPr>
          </a:lstStyle>
          <a:p>
            <a:pPr algn="l"/>
            <a:r>
              <a:rPr lang="ka-GE" dirty="0">
                <a:solidFill>
                  <a:srgbClr val="4B3B69"/>
                </a:solidFill>
                <a:latin typeface="Obvia" panose="02000506030000020004" pitchFamily="2" charset="77"/>
              </a:rPr>
              <a:t>პროგრამაში მონაწილეობის კრიტერიუმები</a:t>
            </a:r>
            <a:endParaRPr lang="en-US" dirty="0">
              <a:solidFill>
                <a:srgbClr val="4B3B69"/>
              </a:solidFill>
              <a:latin typeface="Obvia" panose="02000506030000020004" pitchFamily="2" charset="77"/>
            </a:endParaRPr>
          </a:p>
        </p:txBody>
      </p:sp>
      <p:sp>
        <p:nvSpPr>
          <p:cNvPr id="7" name="Line">
            <a:extLst>
              <a:ext uri="{FF2B5EF4-FFF2-40B4-BE49-F238E27FC236}">
                <a16:creationId xmlns:a16="http://schemas.microsoft.com/office/drawing/2014/main" id="{44F390E8-9AFF-8F26-8CE3-49BF3D4274D7}"/>
              </a:ext>
            </a:extLst>
          </p:cNvPr>
          <p:cNvSpPr/>
          <p:nvPr/>
        </p:nvSpPr>
        <p:spPr>
          <a:xfrm flipV="1">
            <a:off x="886195" y="1828800"/>
            <a:ext cx="16935979" cy="49134"/>
          </a:xfrm>
          <a:prstGeom prst="line">
            <a:avLst/>
          </a:prstGeom>
          <a:ln w="25400">
            <a:solidFill>
              <a:srgbClr val="F06245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8" name="Aspiring to lead the path of transformation, we guide our partners’ ambitions of achieving progress towards greater resilience, liberty, and success.…">
            <a:extLst>
              <a:ext uri="{FF2B5EF4-FFF2-40B4-BE49-F238E27FC236}">
                <a16:creationId xmlns:a16="http://schemas.microsoft.com/office/drawing/2014/main" id="{72C71663-3278-2D0A-DC35-356256B79213}"/>
              </a:ext>
            </a:extLst>
          </p:cNvPr>
          <p:cNvSpPr txBox="1"/>
          <p:nvPr/>
        </p:nvSpPr>
        <p:spPr>
          <a:xfrm>
            <a:off x="886195" y="2580335"/>
            <a:ext cx="22198092" cy="86972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Autofit/>
          </a:bodyPr>
          <a:lstStyle/>
          <a:p>
            <a:pPr marL="571500" indent="-57150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F06245"/>
              </a:buClr>
              <a:buFont typeface="Arial" panose="020B0604020202020204" pitchFamily="34" charset="0"/>
              <a:buChar char="•"/>
            </a:pPr>
            <a:r>
              <a:rPr lang="ka-GE" sz="4000" dirty="0">
                <a:solidFill>
                  <a:schemeClr val="tx1">
                    <a:lumMod val="50000"/>
                  </a:schemeClr>
                </a:solidFill>
                <a:latin typeface="Obvia" panose="02000506030000020004"/>
                <a:ea typeface="Calibri" panose="020F0502020204030204" pitchFamily="34" charset="0"/>
                <a:cs typeface="Calibri" panose="020F0502020204030204" pitchFamily="34" charset="0"/>
              </a:rPr>
              <a:t>იურიდიული პირი, რომელიც:</a:t>
            </a:r>
          </a:p>
          <a:p>
            <a:pPr marL="1314450" lvl="1" indent="-57150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F06245"/>
              </a:buClr>
              <a:buFont typeface="Wingdings" panose="05000000000000000000" pitchFamily="2" charset="2"/>
              <a:buChar char="Ø"/>
            </a:pPr>
            <a:r>
              <a:rPr lang="ka-GE" sz="4000" dirty="0">
                <a:solidFill>
                  <a:schemeClr val="tx1">
                    <a:lumMod val="50000"/>
                  </a:schemeClr>
                </a:solidFill>
                <a:latin typeface="Obvia" panose="02000506030000020004"/>
                <a:ea typeface="Calibri" panose="020F0502020204030204" pitchFamily="34" charset="0"/>
                <a:cs typeface="Calibri" panose="020F0502020204030204" pitchFamily="34" charset="0"/>
              </a:rPr>
              <a:t>ოპერირებს ფოთის ან ხობის მუნიციპალიტეტში</a:t>
            </a:r>
          </a:p>
          <a:p>
            <a:pPr marL="1314450" lvl="1" indent="-57150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F06245"/>
              </a:buClr>
              <a:buFont typeface="Wingdings" panose="05000000000000000000" pitchFamily="2" charset="2"/>
              <a:buChar char="Ø"/>
            </a:pPr>
            <a:r>
              <a:rPr lang="ka-GE" sz="4000" dirty="0">
                <a:solidFill>
                  <a:schemeClr val="tx1">
                    <a:lumMod val="50000"/>
                  </a:schemeClr>
                </a:solidFill>
                <a:latin typeface="Obvia" panose="02000506030000020004"/>
                <a:ea typeface="Calibri" panose="020F0502020204030204" pitchFamily="34" charset="0"/>
                <a:cs typeface="Calibri" panose="020F0502020204030204" pitchFamily="34" charset="0"/>
              </a:rPr>
              <a:t>გეგმავს სამეწარმეო საქმიანობის დაწყება/გაფართოებას ამ მუნიციპალიტეტებში საქართველოს სხვა მუნიციპალიტეტებიდან</a:t>
            </a:r>
          </a:p>
          <a:p>
            <a:pPr marL="1314450" lvl="1" indent="-57150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F06245"/>
              </a:buClr>
              <a:buFont typeface="Wingdings" panose="05000000000000000000" pitchFamily="2" charset="2"/>
              <a:buChar char="Ø"/>
            </a:pPr>
            <a:r>
              <a:rPr lang="ka-GE" sz="4000" dirty="0">
                <a:solidFill>
                  <a:schemeClr val="tx1">
                    <a:lumMod val="50000"/>
                  </a:schemeClr>
                </a:solidFill>
                <a:latin typeface="Obvia" panose="02000506030000020004"/>
                <a:ea typeface="Calibri" panose="020F0502020204030204" pitchFamily="34" charset="0"/>
                <a:cs typeface="Calibri" panose="020F0502020204030204" pitchFamily="34" charset="0"/>
              </a:rPr>
              <a:t>სამეწარმეო საქმიანობაში იყენებს ამ მუნიციპალიტეტებიდან მიღებულ ნედლეულს</a:t>
            </a:r>
          </a:p>
          <a:p>
            <a:pPr marL="571500" lvl="1" indent="-57150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F06245"/>
              </a:buClr>
              <a:buFont typeface="Arial" panose="020B0604020202020204" pitchFamily="34" charset="0"/>
              <a:buChar char="•"/>
            </a:pPr>
            <a:r>
              <a:rPr lang="ka-GE" sz="4000" dirty="0">
                <a:solidFill>
                  <a:schemeClr val="tx1">
                    <a:lumMod val="50000"/>
                  </a:schemeClr>
                </a:solidFill>
                <a:latin typeface="Obvia" panose="02000506030000020004"/>
                <a:ea typeface="Calibri" panose="020F0502020204030204" pitchFamily="34" charset="0"/>
                <a:cs typeface="Calibri" panose="020F0502020204030204" pitchFamily="34" charset="0"/>
              </a:rPr>
              <a:t>აქტიურია სულ მცირე 1 წლის განმავლობაში</a:t>
            </a:r>
          </a:p>
          <a:p>
            <a:pPr marL="571500" lvl="1" indent="-57150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F06245"/>
              </a:buClr>
              <a:buFont typeface="Arial" panose="020B0604020202020204" pitchFamily="34" charset="0"/>
              <a:buChar char="•"/>
            </a:pPr>
            <a:r>
              <a:rPr lang="ka-GE" sz="4000" dirty="0">
                <a:solidFill>
                  <a:schemeClr val="tx1">
                    <a:lumMod val="50000"/>
                  </a:schemeClr>
                </a:solidFill>
                <a:latin typeface="Obvia" panose="02000506030000020004"/>
                <a:ea typeface="Calibri" panose="020F0502020204030204" pitchFamily="34" charset="0"/>
                <a:cs typeface="Calibri" panose="020F0502020204030204" pitchFamily="34" charset="0"/>
              </a:rPr>
              <a:t>არ აქვს მიმდინარე საგადასახადო დავალიანება - ცნობა შემოსავლების სამსახურიდან</a:t>
            </a:r>
          </a:p>
          <a:p>
            <a:pPr marL="571500" lvl="1" indent="-57150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F06245"/>
              </a:buClr>
              <a:buFont typeface="Arial" panose="020B0604020202020204" pitchFamily="34" charset="0"/>
              <a:buChar char="•"/>
            </a:pPr>
            <a:r>
              <a:rPr lang="ka-GE" sz="4000" dirty="0">
                <a:solidFill>
                  <a:schemeClr val="tx1">
                    <a:lumMod val="50000"/>
                  </a:schemeClr>
                </a:solidFill>
                <a:latin typeface="Obvia" panose="02000506030000020004"/>
                <a:ea typeface="Calibri" panose="020F0502020204030204" pitchFamily="34" charset="0"/>
                <a:cs typeface="Calibri" panose="020F0502020204030204" pitchFamily="34" charset="0"/>
              </a:rPr>
              <a:t>არ ირიცხება მოვალეთა რეესტრში - ცნობა აღსრულების ეროვნული ბიუროდან</a:t>
            </a:r>
          </a:p>
        </p:txBody>
      </p:sp>
    </p:spTree>
    <p:extLst>
      <p:ext uri="{BB962C8B-B14F-4D97-AF65-F5344CB8AC3E}">
        <p14:creationId xmlns:p14="http://schemas.microsoft.com/office/powerpoint/2010/main" val="2159905191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EDACF0-89AE-46BF-3938-B79AA2A908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">
            <a:extLst>
              <a:ext uri="{FF2B5EF4-FFF2-40B4-BE49-F238E27FC236}">
                <a16:creationId xmlns:a16="http://schemas.microsoft.com/office/drawing/2014/main" id="{9AE96BFA-BB48-AF5A-62CE-224AC2454A90}"/>
              </a:ext>
            </a:extLst>
          </p:cNvPr>
          <p:cNvSpPr txBox="1">
            <a:spLocks/>
          </p:cNvSpPr>
          <p:nvPr/>
        </p:nvSpPr>
        <p:spPr>
          <a:xfrm>
            <a:off x="23419057" y="12239686"/>
            <a:ext cx="849779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b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EDEEF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1pPr>
            <a:lvl2pPr marL="0" marR="0" indent="4572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2pPr>
            <a:lvl3pPr marL="0" marR="0" indent="9144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3pPr>
            <a:lvl4pPr marL="0" marR="0" indent="13716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4pPr>
            <a:lvl5pPr marL="0" marR="0" indent="18288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5pPr>
            <a:lvl6pPr marL="0" marR="0" indent="22860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0" marR="0" indent="27432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0" marR="0" indent="32004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0" marR="0" indent="36576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fld id="{86CB4B4D-7CA3-9044-876B-883B54F8677D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Mission">
            <a:extLst>
              <a:ext uri="{FF2B5EF4-FFF2-40B4-BE49-F238E27FC236}">
                <a16:creationId xmlns:a16="http://schemas.microsoft.com/office/drawing/2014/main" id="{8BB28DE0-E823-83E7-2146-371F3FEE3864}"/>
              </a:ext>
            </a:extLst>
          </p:cNvPr>
          <p:cNvSpPr txBox="1"/>
          <p:nvPr/>
        </p:nvSpPr>
        <p:spPr>
          <a:xfrm>
            <a:off x="886195" y="713024"/>
            <a:ext cx="16935979" cy="23069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>
            <a:lvl1pPr algn="r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6200" b="1">
                <a:solidFill>
                  <a:srgbClr val="DF6B4F"/>
                </a:solidFill>
                <a:latin typeface="Obvia"/>
                <a:ea typeface="Obvia"/>
                <a:cs typeface="Obvia"/>
                <a:sym typeface="Obvia Light"/>
              </a:defRPr>
            </a:lvl1pPr>
          </a:lstStyle>
          <a:p>
            <a:pPr algn="l"/>
            <a:r>
              <a:rPr lang="ka-GE" dirty="0">
                <a:solidFill>
                  <a:srgbClr val="4B3B69"/>
                </a:solidFill>
                <a:latin typeface="Obvia" panose="02000506030000020004" pitchFamily="2" charset="77"/>
              </a:rPr>
              <a:t>პროგრამაში შერჩევის კრიტერიუმები</a:t>
            </a:r>
            <a:endParaRPr lang="en-US" dirty="0">
              <a:solidFill>
                <a:srgbClr val="4B3B69"/>
              </a:solidFill>
              <a:latin typeface="Obvia" panose="02000506030000020004" pitchFamily="2" charset="77"/>
            </a:endParaRPr>
          </a:p>
        </p:txBody>
      </p:sp>
      <p:sp>
        <p:nvSpPr>
          <p:cNvPr id="7" name="Line">
            <a:extLst>
              <a:ext uri="{FF2B5EF4-FFF2-40B4-BE49-F238E27FC236}">
                <a16:creationId xmlns:a16="http://schemas.microsoft.com/office/drawing/2014/main" id="{EDD86D08-36A5-24FC-3B0E-84ACF49CFF61}"/>
              </a:ext>
            </a:extLst>
          </p:cNvPr>
          <p:cNvSpPr/>
          <p:nvPr/>
        </p:nvSpPr>
        <p:spPr>
          <a:xfrm flipV="1">
            <a:off x="886195" y="1828800"/>
            <a:ext cx="16935979" cy="49134"/>
          </a:xfrm>
          <a:prstGeom prst="line">
            <a:avLst/>
          </a:prstGeom>
          <a:ln w="25400">
            <a:solidFill>
              <a:srgbClr val="F06245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8" name="Aspiring to lead the path of transformation, we guide our partners’ ambitions of achieving progress towards greater resilience, liberty, and success.…">
            <a:extLst>
              <a:ext uri="{FF2B5EF4-FFF2-40B4-BE49-F238E27FC236}">
                <a16:creationId xmlns:a16="http://schemas.microsoft.com/office/drawing/2014/main" id="{A4F45FE8-5765-D5A0-66FA-5FC982DF983E}"/>
              </a:ext>
            </a:extLst>
          </p:cNvPr>
          <p:cNvSpPr txBox="1"/>
          <p:nvPr/>
        </p:nvSpPr>
        <p:spPr>
          <a:xfrm>
            <a:off x="886195" y="2580335"/>
            <a:ext cx="22198092" cy="86972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Autofit/>
          </a:bodyPr>
          <a:lstStyle/>
          <a:p>
            <a:pPr marL="571500" indent="-57150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F06245"/>
              </a:buClr>
              <a:buFont typeface="Arial" panose="020B0604020202020204" pitchFamily="34" charset="0"/>
              <a:buChar char="•"/>
            </a:pPr>
            <a:r>
              <a:rPr lang="ka-GE" sz="4000" dirty="0">
                <a:solidFill>
                  <a:schemeClr val="tx1">
                    <a:lumMod val="50000"/>
                  </a:schemeClr>
                </a:solidFill>
                <a:latin typeface="Obvia" panose="02000506030000020004"/>
                <a:ea typeface="Calibri" panose="020F0502020204030204" pitchFamily="34" charset="0"/>
                <a:cs typeface="Calibri" panose="020F0502020204030204" pitchFamily="34" charset="0"/>
              </a:rPr>
              <a:t>მწვანე ან/და ციფრული ტრანსფორმაციის იდეა/გეგმა</a:t>
            </a:r>
          </a:p>
          <a:p>
            <a:pPr marL="571500" indent="-57150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F06245"/>
              </a:buClr>
              <a:buFont typeface="Arial" panose="020B0604020202020204" pitchFamily="34" charset="0"/>
              <a:buChar char="•"/>
            </a:pPr>
            <a:r>
              <a:rPr lang="ka-GE" sz="4000" dirty="0">
                <a:solidFill>
                  <a:schemeClr val="tx1">
                    <a:lumMod val="50000"/>
                  </a:schemeClr>
                </a:solidFill>
                <a:latin typeface="Obvia" panose="02000506030000020004"/>
                <a:ea typeface="Calibri" panose="020F0502020204030204" pitchFamily="34" charset="0"/>
                <a:cs typeface="Calibri" panose="020F0502020204030204" pitchFamily="34" charset="0"/>
              </a:rPr>
              <a:t>ეკონომიკური გავლენა</a:t>
            </a:r>
          </a:p>
          <a:p>
            <a:pPr marL="571500" indent="-57150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F06245"/>
              </a:buClr>
              <a:buFont typeface="Arial" panose="020B0604020202020204" pitchFamily="34" charset="0"/>
              <a:buChar char="•"/>
            </a:pPr>
            <a:r>
              <a:rPr lang="ka-GE" sz="4000" dirty="0">
                <a:solidFill>
                  <a:schemeClr val="tx1">
                    <a:lumMod val="50000"/>
                  </a:schemeClr>
                </a:solidFill>
                <a:latin typeface="Obvia" panose="02000506030000020004"/>
                <a:ea typeface="Calibri" panose="020F0502020204030204" pitchFamily="34" charset="0"/>
                <a:cs typeface="Calibri" panose="020F0502020204030204" pitchFamily="34" charset="0"/>
              </a:rPr>
              <a:t>იდეის/გეგმის ინოვაციურობა</a:t>
            </a:r>
          </a:p>
          <a:p>
            <a:pPr marL="571500" indent="-57150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F06245"/>
              </a:buClr>
              <a:buFont typeface="Arial" panose="020B0604020202020204" pitchFamily="34" charset="0"/>
              <a:buChar char="•"/>
            </a:pPr>
            <a:r>
              <a:rPr lang="ka-GE" sz="4000" dirty="0">
                <a:solidFill>
                  <a:schemeClr val="tx1">
                    <a:lumMod val="50000"/>
                  </a:schemeClr>
                </a:solidFill>
                <a:latin typeface="Obvia" panose="02000506030000020004"/>
                <a:ea typeface="Calibri" panose="020F0502020204030204" pitchFamily="34" charset="0"/>
                <a:cs typeface="Calibri" panose="020F0502020204030204" pitchFamily="34" charset="0"/>
              </a:rPr>
              <a:t>გარე დაფინანსების მოზიდვის გამოცდილება</a:t>
            </a:r>
          </a:p>
          <a:p>
            <a:pPr marL="571500" indent="-57150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F06245"/>
              </a:buClr>
              <a:buFont typeface="Arial" panose="020B0604020202020204" pitchFamily="34" charset="0"/>
              <a:buChar char="•"/>
            </a:pPr>
            <a:r>
              <a:rPr lang="ka-GE" sz="4000" dirty="0">
                <a:solidFill>
                  <a:schemeClr val="tx1">
                    <a:lumMod val="50000"/>
                  </a:schemeClr>
                </a:solidFill>
                <a:latin typeface="Obvia" panose="02000506030000020004"/>
                <a:ea typeface="Calibri" panose="020F0502020204030204" pitchFamily="34" charset="0"/>
                <a:cs typeface="Calibri" panose="020F0502020204030204" pitchFamily="34" charset="0"/>
              </a:rPr>
              <a:t>ბიზნესის ან/და მმართველი გუნდის გამოცდილება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F06245"/>
              </a:buClr>
            </a:pPr>
            <a:endParaRPr lang="ka-GE" sz="4000" dirty="0">
              <a:solidFill>
                <a:schemeClr val="tx1">
                  <a:lumMod val="50000"/>
                </a:schemeClr>
              </a:solidFill>
              <a:latin typeface="Obvia" panose="02000506030000020004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F06245"/>
              </a:buClr>
            </a:pPr>
            <a:r>
              <a:rPr lang="ka-GE" sz="4000" dirty="0">
                <a:solidFill>
                  <a:srgbClr val="F06245"/>
                </a:solidFill>
                <a:latin typeface="Obvia" panose="02000506030000020004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</a:t>
            </a:r>
            <a:r>
              <a:rPr lang="ka-GE" sz="4000" dirty="0">
                <a:solidFill>
                  <a:schemeClr val="tx1">
                    <a:lumMod val="50000"/>
                  </a:schemeClr>
                </a:solidFill>
                <a:latin typeface="Obvia" panose="02000506030000020004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ka-GE" sz="4000" dirty="0">
                <a:solidFill>
                  <a:schemeClr val="tx1">
                    <a:lumMod val="50000"/>
                  </a:schemeClr>
                </a:solidFill>
                <a:latin typeface="Obvia" panose="02000506030000020004"/>
                <a:ea typeface="Calibri" panose="020F0502020204030204" pitchFamily="34" charset="0"/>
                <a:cs typeface="Calibri" panose="020F0502020204030204" pitchFamily="34" charset="0"/>
              </a:rPr>
              <a:t>დამატებითი ბონუსი - ქალ მეწარმეებს და ახალგაზრდა მეწარმეებს</a:t>
            </a:r>
          </a:p>
        </p:txBody>
      </p:sp>
    </p:spTree>
    <p:extLst>
      <p:ext uri="{BB962C8B-B14F-4D97-AF65-F5344CB8AC3E}">
        <p14:creationId xmlns:p14="http://schemas.microsoft.com/office/powerpoint/2010/main" val="1441501632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BF2C5C-CFDA-DAB1-29B8-2EDD4187BD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">
            <a:extLst>
              <a:ext uri="{FF2B5EF4-FFF2-40B4-BE49-F238E27FC236}">
                <a16:creationId xmlns:a16="http://schemas.microsoft.com/office/drawing/2014/main" id="{08AAB672-F311-DDAB-FAC7-95E0D8215351}"/>
              </a:ext>
            </a:extLst>
          </p:cNvPr>
          <p:cNvSpPr txBox="1">
            <a:spLocks/>
          </p:cNvSpPr>
          <p:nvPr/>
        </p:nvSpPr>
        <p:spPr>
          <a:xfrm>
            <a:off x="23419057" y="12239686"/>
            <a:ext cx="849779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b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EDEEF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1pPr>
            <a:lvl2pPr marL="0" marR="0" indent="4572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2pPr>
            <a:lvl3pPr marL="0" marR="0" indent="9144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3pPr>
            <a:lvl4pPr marL="0" marR="0" indent="13716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4pPr>
            <a:lvl5pPr marL="0" marR="0" indent="18288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5pPr>
            <a:lvl6pPr marL="0" marR="0" indent="22860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0" marR="0" indent="27432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0" marR="0" indent="32004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0" marR="0" indent="365760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5E5E5E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fld id="{86CB4B4D-7CA3-9044-876B-883B54F8677D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Mission">
            <a:extLst>
              <a:ext uri="{FF2B5EF4-FFF2-40B4-BE49-F238E27FC236}">
                <a16:creationId xmlns:a16="http://schemas.microsoft.com/office/drawing/2014/main" id="{90B0D0DE-0601-0787-BE78-0A655A409559}"/>
              </a:ext>
            </a:extLst>
          </p:cNvPr>
          <p:cNvSpPr txBox="1"/>
          <p:nvPr/>
        </p:nvSpPr>
        <p:spPr>
          <a:xfrm>
            <a:off x="886196" y="713024"/>
            <a:ext cx="18373354" cy="23069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algn="r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6200" b="1">
                <a:solidFill>
                  <a:srgbClr val="DF6B4F"/>
                </a:solidFill>
                <a:latin typeface="Obvia"/>
                <a:ea typeface="Obvia"/>
                <a:cs typeface="Obvia"/>
                <a:sym typeface="Obvia Light"/>
              </a:defRPr>
            </a:lvl1pPr>
          </a:lstStyle>
          <a:p>
            <a:pPr algn="l"/>
            <a:r>
              <a:rPr lang="ka-GE" dirty="0">
                <a:solidFill>
                  <a:srgbClr val="4B3B69"/>
                </a:solidFill>
                <a:latin typeface="Obvia" panose="02000506030000020004" pitchFamily="2" charset="77"/>
              </a:rPr>
              <a:t>მწვანე/ციფრული ტრანსფორმაციის მაგალითები</a:t>
            </a:r>
            <a:endParaRPr lang="en-US" dirty="0">
              <a:solidFill>
                <a:srgbClr val="4B3B69"/>
              </a:solidFill>
              <a:latin typeface="Obvia" panose="02000506030000020004" pitchFamily="2" charset="77"/>
            </a:endParaRPr>
          </a:p>
        </p:txBody>
      </p:sp>
      <p:sp>
        <p:nvSpPr>
          <p:cNvPr id="6" name="Line">
            <a:extLst>
              <a:ext uri="{FF2B5EF4-FFF2-40B4-BE49-F238E27FC236}">
                <a16:creationId xmlns:a16="http://schemas.microsoft.com/office/drawing/2014/main" id="{2A9C5736-E8E2-36B8-07A1-3861DA90C5C5}"/>
              </a:ext>
            </a:extLst>
          </p:cNvPr>
          <p:cNvSpPr/>
          <p:nvPr/>
        </p:nvSpPr>
        <p:spPr>
          <a:xfrm>
            <a:off x="886196" y="1860682"/>
            <a:ext cx="16378395" cy="0"/>
          </a:xfrm>
          <a:prstGeom prst="line">
            <a:avLst/>
          </a:prstGeom>
          <a:ln w="25400">
            <a:solidFill>
              <a:srgbClr val="F06245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A4E7F81-1222-D8D5-6D88-04C6634DBA9E}"/>
              </a:ext>
            </a:extLst>
          </p:cNvPr>
          <p:cNvSpPr txBox="1"/>
          <p:nvPr/>
        </p:nvSpPr>
        <p:spPr>
          <a:xfrm>
            <a:off x="886196" y="2218655"/>
            <a:ext cx="21916654" cy="87100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914400" indent="-914400" algn="l">
              <a:buClr>
                <a:srgbClr val="F06245"/>
              </a:buClr>
              <a:buFont typeface="+mj-lt"/>
              <a:buAutoNum type="arabicPeriod"/>
            </a:pPr>
            <a:r>
              <a:rPr lang="ka-GE" sz="4000" b="1" dirty="0">
                <a:solidFill>
                  <a:schemeClr val="tx1">
                    <a:lumMod val="50000"/>
                  </a:schemeClr>
                </a:solidFill>
                <a:latin typeface="Obvia" panose="02000506030000020004"/>
              </a:rPr>
              <a:t>გარემოს დაბინძურების პრევენცია</a:t>
            </a:r>
          </a:p>
          <a:p>
            <a:pPr marL="1828800" lvl="2" indent="-800100" algn="l">
              <a:buClr>
                <a:srgbClr val="F06245"/>
              </a:buClr>
              <a:buFont typeface="Arial" panose="020B0604020202020204" pitchFamily="34" charset="0"/>
              <a:buChar char="•"/>
            </a:pPr>
            <a:r>
              <a:rPr lang="ka-GE" sz="4000" dirty="0">
                <a:solidFill>
                  <a:schemeClr val="tx1">
                    <a:lumMod val="50000"/>
                  </a:schemeClr>
                </a:solidFill>
                <a:latin typeface="Obvia" panose="02000506030000020004"/>
              </a:rPr>
              <a:t>გამონაბოლქვის კონტროლის ტექნოლოგიების დანერგვა (მაგ: ფილტრები)</a:t>
            </a:r>
          </a:p>
          <a:p>
            <a:pPr marL="1828800" lvl="2" indent="-800100" algn="l">
              <a:buClr>
                <a:srgbClr val="F06245"/>
              </a:buClr>
              <a:buFont typeface="Arial" panose="020B0604020202020204" pitchFamily="34" charset="0"/>
              <a:buChar char="•"/>
            </a:pPr>
            <a:r>
              <a:rPr lang="ka-GE" sz="4000" dirty="0">
                <a:solidFill>
                  <a:schemeClr val="tx1">
                    <a:lumMod val="50000"/>
                  </a:schemeClr>
                </a:solidFill>
                <a:latin typeface="Obvia" panose="02000506030000020004"/>
              </a:rPr>
              <a:t>გარემოს დაბინძურების მონიტორინგის და შემცირების ტექნოლოგიების დანერგვა</a:t>
            </a:r>
          </a:p>
          <a:p>
            <a:pPr marL="914400" indent="-914400" algn="l">
              <a:buClr>
                <a:srgbClr val="F06245"/>
              </a:buClr>
              <a:buFont typeface="+mj-lt"/>
              <a:buAutoNum type="arabicPeriod"/>
            </a:pPr>
            <a:r>
              <a:rPr lang="ka-GE" sz="4000" b="1" dirty="0">
                <a:solidFill>
                  <a:schemeClr val="tx1">
                    <a:lumMod val="50000"/>
                  </a:schemeClr>
                </a:solidFill>
                <a:latin typeface="Obvia" panose="02000506030000020004"/>
              </a:rPr>
              <a:t>რესურსების გამოყენების ეფექტიანობა</a:t>
            </a:r>
          </a:p>
          <a:p>
            <a:pPr marL="1828800" lvl="2" indent="-800100" algn="l">
              <a:buClr>
                <a:srgbClr val="F06245"/>
              </a:buClr>
              <a:buFont typeface="Arial" panose="020B0604020202020204" pitchFamily="34" charset="0"/>
              <a:buChar char="•"/>
            </a:pPr>
            <a:r>
              <a:rPr lang="ka-GE" sz="4000" dirty="0">
                <a:solidFill>
                  <a:schemeClr val="tx1">
                    <a:lumMod val="50000"/>
                  </a:schemeClr>
                </a:solidFill>
                <a:latin typeface="Obvia" panose="02000506030000020004"/>
              </a:rPr>
              <a:t>ნარჩენების მინიმიზაციის პრაქტიკის დანერგვა</a:t>
            </a:r>
          </a:p>
          <a:p>
            <a:pPr marL="1828800" lvl="2" indent="-800100" algn="l">
              <a:buClr>
                <a:srgbClr val="F06245"/>
              </a:buClr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tx1">
                    <a:lumMod val="50000"/>
                  </a:schemeClr>
                </a:solidFill>
                <a:latin typeface="Obvia" panose="02000506030000020004"/>
              </a:rPr>
              <a:t>ა</a:t>
            </a:r>
            <a:r>
              <a:rPr lang="ka-GE" sz="4000" dirty="0">
                <a:solidFill>
                  <a:schemeClr val="tx1">
                    <a:lumMod val="50000"/>
                  </a:schemeClr>
                </a:solidFill>
                <a:latin typeface="Obvia" panose="02000506030000020004"/>
              </a:rPr>
              <a:t>ვტომატიზირებული წყლის მართვის სისტემის დანერგვა</a:t>
            </a:r>
            <a:endParaRPr lang="ka-GE" sz="4000" dirty="0">
              <a:solidFill>
                <a:schemeClr val="tx1">
                  <a:lumMod val="50000"/>
                </a:schemeClr>
              </a:solidFill>
            </a:endParaRPr>
          </a:p>
          <a:p>
            <a:pPr marL="914400" indent="-914400" algn="l">
              <a:buClr>
                <a:srgbClr val="F06245"/>
              </a:buClr>
              <a:buFont typeface="+mj-lt"/>
              <a:buAutoNum type="arabicPeriod"/>
            </a:pPr>
            <a:r>
              <a:rPr lang="ka-GE" sz="4000" b="1" dirty="0">
                <a:solidFill>
                  <a:schemeClr val="tx1">
                    <a:lumMod val="50000"/>
                  </a:schemeClr>
                </a:solidFill>
                <a:latin typeface="Obvia" panose="02000506030000020004"/>
              </a:rPr>
              <a:t>ენერგოეფექტურობა და განახლებადი ენერგია</a:t>
            </a:r>
          </a:p>
          <a:p>
            <a:pPr marL="1828800" indent="-685800" algn="l">
              <a:buClr>
                <a:srgbClr val="F06245"/>
              </a:buClr>
              <a:buFont typeface="Arial" panose="020B0604020202020204" pitchFamily="34" charset="0"/>
              <a:buChar char="•"/>
            </a:pPr>
            <a:r>
              <a:rPr lang="ka-GE" sz="4000" dirty="0">
                <a:solidFill>
                  <a:schemeClr val="tx1">
                    <a:lumMod val="50000"/>
                  </a:schemeClr>
                </a:solidFill>
                <a:latin typeface="Obvia" panose="02000506030000020004"/>
              </a:rPr>
              <a:t>განახლებადი ენერგიის წყაროებზე გადასვლა</a:t>
            </a:r>
          </a:p>
          <a:p>
            <a:pPr marL="1828800" indent="-685800" algn="l">
              <a:buClr>
                <a:srgbClr val="F06245"/>
              </a:buClr>
              <a:buFont typeface="Arial" panose="020B0604020202020204" pitchFamily="34" charset="0"/>
              <a:buChar char="•"/>
            </a:pPr>
            <a:r>
              <a:rPr lang="ka-GE" sz="4000" dirty="0">
                <a:solidFill>
                  <a:schemeClr val="tx1">
                    <a:lumMod val="50000"/>
                  </a:schemeClr>
                </a:solidFill>
                <a:latin typeface="Obvia" panose="02000506030000020004"/>
              </a:rPr>
              <a:t>ენერგოეფექტური ტექნოლოგიების დანერგვა</a:t>
            </a:r>
          </a:p>
          <a:p>
            <a:pPr marL="914400" indent="-914400" algn="l">
              <a:buClr>
                <a:srgbClr val="F06245"/>
              </a:buClr>
              <a:buAutoNum type="arabicPeriod" startAt="4"/>
            </a:pPr>
            <a:r>
              <a:rPr lang="ka-GE" sz="4000" b="1" dirty="0">
                <a:solidFill>
                  <a:schemeClr val="tx1">
                    <a:lumMod val="50000"/>
                  </a:schemeClr>
                </a:solidFill>
                <a:latin typeface="Obvia" panose="02000506030000020004"/>
              </a:rPr>
              <a:t>ცირკულარული ეკონომიკის განვითარება</a:t>
            </a:r>
          </a:p>
          <a:p>
            <a:pPr marL="1828800" indent="-685800" algn="l">
              <a:buClr>
                <a:srgbClr val="F06245"/>
              </a:buClr>
              <a:buFont typeface="Arial" panose="020B0604020202020204" pitchFamily="34" charset="0"/>
              <a:buChar char="•"/>
            </a:pPr>
            <a:r>
              <a:rPr lang="ka-GE" sz="4000" dirty="0">
                <a:solidFill>
                  <a:schemeClr val="tx1">
                    <a:lumMod val="50000"/>
                  </a:schemeClr>
                </a:solidFill>
                <a:latin typeface="Obvia" panose="02000506030000020004"/>
              </a:rPr>
              <a:t>რეციკლირების პრაქტიკის დანერგვა</a:t>
            </a:r>
            <a:endParaRPr lang="ka-GE" sz="4000" b="1" dirty="0">
              <a:solidFill>
                <a:schemeClr val="tx1">
                  <a:lumMod val="50000"/>
                </a:schemeClr>
              </a:solidFill>
              <a:latin typeface="Obvia" panose="02000506030000020004"/>
            </a:endParaRPr>
          </a:p>
          <a:p>
            <a:pPr algn="l">
              <a:buClr>
                <a:srgbClr val="F06245"/>
              </a:buClr>
            </a:pPr>
            <a:r>
              <a:rPr lang="ka-GE" sz="4000" b="1" dirty="0">
                <a:solidFill>
                  <a:srgbClr val="F06245"/>
                </a:solidFill>
                <a:latin typeface="Obvia" panose="02000506030000020004"/>
              </a:rPr>
              <a:t>5. </a:t>
            </a:r>
            <a:r>
              <a:rPr lang="ka-GE" sz="4000" b="1" dirty="0">
                <a:solidFill>
                  <a:schemeClr val="tx1">
                    <a:lumMod val="50000"/>
                  </a:schemeClr>
                </a:solidFill>
                <a:latin typeface="Obvia" panose="02000506030000020004"/>
              </a:rPr>
              <a:t>   ციფრული ტექნოლოგიების გამოყენება</a:t>
            </a:r>
          </a:p>
          <a:p>
            <a:pPr marL="1828800" indent="-685800" algn="l">
              <a:buClr>
                <a:srgbClr val="F06245"/>
              </a:buClr>
              <a:buFont typeface="Arial" panose="020B0604020202020204" pitchFamily="34" charset="0"/>
              <a:buChar char="•"/>
            </a:pPr>
            <a:r>
              <a:rPr lang="ka-GE" sz="4000" dirty="0">
                <a:solidFill>
                  <a:schemeClr val="tx1">
                    <a:lumMod val="50000"/>
                  </a:schemeClr>
                </a:solidFill>
                <a:latin typeface="Obvia" panose="02000506030000020004"/>
              </a:rPr>
              <a:t>მარაგების მართვა</a:t>
            </a:r>
          </a:p>
          <a:p>
            <a:pPr marL="1828800" indent="-685800" algn="l">
              <a:buClr>
                <a:srgbClr val="F06245"/>
              </a:buClr>
              <a:buFont typeface="Arial" panose="020B0604020202020204" pitchFamily="34" charset="0"/>
              <a:buChar char="•"/>
            </a:pPr>
            <a:r>
              <a:rPr lang="ka-GE" sz="4000" dirty="0">
                <a:solidFill>
                  <a:schemeClr val="tx1">
                    <a:lumMod val="50000"/>
                  </a:schemeClr>
                </a:solidFill>
                <a:latin typeface="Obvia" panose="02000506030000020004"/>
              </a:rPr>
              <a:t>საწყობის მართვის ელექტრონული სისტემა და სხვა</a:t>
            </a:r>
            <a:endParaRPr lang="ka-GE" sz="4000" b="1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203227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hank you">
            <a:extLst>
              <a:ext uri="{FF2B5EF4-FFF2-40B4-BE49-F238E27FC236}">
                <a16:creationId xmlns:a16="http://schemas.microsoft.com/office/drawing/2014/main" id="{3AEBB299-9E37-CA0C-899B-37ABBCEC729A}"/>
              </a:ext>
            </a:extLst>
          </p:cNvPr>
          <p:cNvSpPr txBox="1"/>
          <p:nvPr/>
        </p:nvSpPr>
        <p:spPr>
          <a:xfrm>
            <a:off x="4038600" y="6270642"/>
            <a:ext cx="15506700" cy="33496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>
            <a:lvl1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6200" b="1">
                <a:solidFill>
                  <a:srgbClr val="EDEEF0"/>
                </a:solidFill>
                <a:latin typeface="Obvia"/>
                <a:ea typeface="Obvia"/>
                <a:cs typeface="Obvia"/>
                <a:sym typeface="Obvia Light"/>
              </a:defRPr>
            </a:lvl1pPr>
          </a:lstStyle>
          <a:p>
            <a:pPr marL="0" marR="0" lvl="0" indent="0" algn="ctr" defTabSz="127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/>
            </a:pPr>
            <a:r>
              <a:rPr kumimoji="0" sz="6200" b="1" i="0" u="none" strike="noStrike" kern="0" cap="none" spc="0" normalizeH="0" baseline="0" noProof="0" dirty="0" err="1">
                <a:ln>
                  <a:noFill/>
                </a:ln>
                <a:solidFill>
                  <a:srgbClr val="EDEEF0"/>
                </a:solidFill>
                <a:effectLst/>
                <a:uLnTx/>
                <a:uFillTx/>
                <a:latin typeface="Obvia"/>
                <a:sym typeface="Obvia Light"/>
              </a:rPr>
              <a:t>დიდი</a:t>
            </a:r>
            <a:r>
              <a:rPr kumimoji="0" sz="6200" b="1" i="0" u="none" strike="noStrike" kern="0" cap="none" spc="0" normalizeH="0" baseline="0" noProof="0" dirty="0">
                <a:ln>
                  <a:noFill/>
                </a:ln>
                <a:solidFill>
                  <a:srgbClr val="EDEEF0"/>
                </a:solidFill>
                <a:effectLst/>
                <a:uLnTx/>
                <a:uFillTx/>
                <a:latin typeface="Obvia"/>
                <a:sym typeface="Obvia Light"/>
              </a:rPr>
              <a:t> </a:t>
            </a:r>
            <a:r>
              <a:rPr kumimoji="0" sz="6200" b="1" i="0" u="none" strike="noStrike" kern="0" cap="none" spc="0" normalizeH="0" baseline="0" noProof="0" dirty="0" err="1">
                <a:ln>
                  <a:noFill/>
                </a:ln>
                <a:solidFill>
                  <a:srgbClr val="EDEEF0"/>
                </a:solidFill>
                <a:effectLst/>
                <a:uLnTx/>
                <a:uFillTx/>
                <a:latin typeface="Obvia"/>
                <a:sym typeface="Obvia Light"/>
              </a:rPr>
              <a:t>მადლობა</a:t>
            </a:r>
            <a:r>
              <a:rPr kumimoji="0" sz="6200" b="1" i="0" u="none" strike="noStrike" kern="0" cap="none" spc="0" normalizeH="0" baseline="0" noProof="0" dirty="0">
                <a:ln>
                  <a:noFill/>
                </a:ln>
                <a:solidFill>
                  <a:srgbClr val="EDEEF0"/>
                </a:solidFill>
                <a:effectLst/>
                <a:uLnTx/>
                <a:uFillTx/>
                <a:latin typeface="Obvia"/>
                <a:sym typeface="Obvia Light"/>
              </a:rPr>
              <a:t> </a:t>
            </a:r>
            <a:r>
              <a:rPr kumimoji="0" sz="6200" b="1" i="0" u="none" strike="noStrike" kern="0" cap="none" spc="0" normalizeH="0" baseline="0" noProof="0" dirty="0" err="1">
                <a:ln>
                  <a:noFill/>
                </a:ln>
                <a:solidFill>
                  <a:srgbClr val="EDEEF0"/>
                </a:solidFill>
                <a:effectLst/>
                <a:uLnTx/>
                <a:uFillTx/>
                <a:latin typeface="Obvia"/>
                <a:sym typeface="Obvia Light"/>
              </a:rPr>
              <a:t>ყურადღებისთვის</a:t>
            </a:r>
            <a:r>
              <a:rPr kumimoji="0" sz="6200" b="1" i="0" u="none" strike="noStrike" kern="0" cap="none" spc="0" normalizeH="0" baseline="0" noProof="0" dirty="0">
                <a:ln>
                  <a:noFill/>
                </a:ln>
                <a:solidFill>
                  <a:srgbClr val="EDEEF0"/>
                </a:solidFill>
                <a:effectLst/>
                <a:uLnTx/>
                <a:uFillTx/>
                <a:latin typeface="Obvia"/>
                <a:sym typeface="Obvia Light"/>
              </a:rPr>
              <a:t>!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EE41620-15DB-9F19-B208-B6907315DFF2}"/>
              </a:ext>
            </a:extLst>
          </p:cNvPr>
          <p:cNvSpPr/>
          <p:nvPr/>
        </p:nvSpPr>
        <p:spPr>
          <a:xfrm>
            <a:off x="0" y="1248240"/>
            <a:ext cx="24384000" cy="2513269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4" name="Picture 3" descr="Red text on a white background&#10;&#10;AI-generated content may be incorrect.">
            <a:extLst>
              <a:ext uri="{FF2B5EF4-FFF2-40B4-BE49-F238E27FC236}">
                <a16:creationId xmlns:a16="http://schemas.microsoft.com/office/drawing/2014/main" id="{0FE35352-C69B-0C07-D31F-0066EA3ED8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391" y="1842131"/>
            <a:ext cx="5825372" cy="1306011"/>
          </a:xfrm>
          <a:prstGeom prst="rect">
            <a:avLst/>
          </a:prstGeom>
        </p:spPr>
      </p:pic>
      <p:pic>
        <p:nvPicPr>
          <p:cNvPr id="6" name="Picture 5" descr="A close-up of a logo&#10;&#10;AI-generated content may be incorrect.">
            <a:extLst>
              <a:ext uri="{FF2B5EF4-FFF2-40B4-BE49-F238E27FC236}">
                <a16:creationId xmlns:a16="http://schemas.microsoft.com/office/drawing/2014/main" id="{0D44C706-40CB-615A-1CA3-18D89ABE14E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1526" y="1621001"/>
            <a:ext cx="3927948" cy="1767743"/>
          </a:xfrm>
          <a:prstGeom prst="rect">
            <a:avLst/>
          </a:prstGeom>
        </p:spPr>
      </p:pic>
      <p:pic>
        <p:nvPicPr>
          <p:cNvPr id="9" name="Picture 8" descr="A blue square with white text and a logo&#10;&#10;AI-generated content may be incorrect.">
            <a:extLst>
              <a:ext uri="{FF2B5EF4-FFF2-40B4-BE49-F238E27FC236}">
                <a16:creationId xmlns:a16="http://schemas.microsoft.com/office/drawing/2014/main" id="{5BB12BE8-C531-F58E-6DAF-EC669486E3D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1072" y="1473833"/>
            <a:ext cx="997527" cy="2062077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21_BasicWhite">
  <a:themeElements>
    <a:clrScheme name="21_BasicWhite">
      <a:dk1>
        <a:srgbClr val="5E5E5E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2_BasicWhite">
  <a:themeElements>
    <a:clrScheme name="21_BasicWhite">
      <a:dk1>
        <a:srgbClr val="5E5E5E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2582</TotalTime>
  <Words>283</Words>
  <Application>Microsoft Office PowerPoint</Application>
  <PresentationFormat>Custom</PresentationFormat>
  <Paragraphs>54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Helvetica Neue</vt:lpstr>
      <vt:lpstr>Helvetica Neue Medium</vt:lpstr>
      <vt:lpstr>Obvia</vt:lpstr>
      <vt:lpstr>Wingdings</vt:lpstr>
      <vt:lpstr>21_BasicWhite</vt:lpstr>
      <vt:lpstr>22_BasicWhite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Eka Gvinjilia</dc:creator>
  <cp:lastModifiedBy>Nino Javakhadze</cp:lastModifiedBy>
  <cp:revision>42</cp:revision>
  <dcterms:modified xsi:type="dcterms:W3CDTF">2025-11-24T08:16:22Z</dcterms:modified>
</cp:coreProperties>
</file>